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handoutMasterIdLst>
    <p:handoutMasterId r:id="rId99"/>
  </p:handoutMasterIdLst>
  <p:sldIdLst>
    <p:sldId id="368" r:id="rId2"/>
    <p:sldId id="258" r:id="rId3"/>
    <p:sldId id="260" r:id="rId4"/>
    <p:sldId id="367" r:id="rId5"/>
    <p:sldId id="261" r:id="rId6"/>
    <p:sldId id="262" r:id="rId7"/>
    <p:sldId id="263" r:id="rId8"/>
    <p:sldId id="264" r:id="rId9"/>
    <p:sldId id="369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4" r:id="rId18"/>
    <p:sldId id="285" r:id="rId19"/>
    <p:sldId id="286" r:id="rId20"/>
    <p:sldId id="287" r:id="rId21"/>
    <p:sldId id="370" r:id="rId22"/>
    <p:sldId id="288" r:id="rId23"/>
    <p:sldId id="289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71" r:id="rId37"/>
    <p:sldId id="304" r:id="rId38"/>
    <p:sldId id="305" r:id="rId39"/>
    <p:sldId id="306" r:id="rId40"/>
    <p:sldId id="307" r:id="rId41"/>
    <p:sldId id="308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326" r:id="rId59"/>
    <p:sldId id="327" r:id="rId60"/>
    <p:sldId id="328" r:id="rId61"/>
    <p:sldId id="329" r:id="rId62"/>
    <p:sldId id="330" r:id="rId63"/>
    <p:sldId id="331" r:id="rId64"/>
    <p:sldId id="332" r:id="rId65"/>
    <p:sldId id="334" r:id="rId66"/>
    <p:sldId id="335" r:id="rId67"/>
    <p:sldId id="373" r:id="rId68"/>
    <p:sldId id="376" r:id="rId69"/>
    <p:sldId id="336" r:id="rId70"/>
    <p:sldId id="340" r:id="rId71"/>
    <p:sldId id="341" r:id="rId72"/>
    <p:sldId id="342" r:id="rId73"/>
    <p:sldId id="343" r:id="rId74"/>
    <p:sldId id="344" r:id="rId75"/>
    <p:sldId id="375" r:id="rId76"/>
    <p:sldId id="346" r:id="rId77"/>
    <p:sldId id="347" r:id="rId78"/>
    <p:sldId id="348" r:id="rId79"/>
    <p:sldId id="349" r:id="rId80"/>
    <p:sldId id="350" r:id="rId81"/>
    <p:sldId id="351" r:id="rId82"/>
    <p:sldId id="352" r:id="rId83"/>
    <p:sldId id="353" r:id="rId84"/>
    <p:sldId id="354" r:id="rId85"/>
    <p:sldId id="355" r:id="rId86"/>
    <p:sldId id="356" r:id="rId87"/>
    <p:sldId id="357" r:id="rId88"/>
    <p:sldId id="358" r:id="rId89"/>
    <p:sldId id="359" r:id="rId90"/>
    <p:sldId id="360" r:id="rId91"/>
    <p:sldId id="361" r:id="rId92"/>
    <p:sldId id="362" r:id="rId93"/>
    <p:sldId id="363" r:id="rId94"/>
    <p:sldId id="364" r:id="rId95"/>
    <p:sldId id="365" r:id="rId96"/>
    <p:sldId id="366" r:id="rId9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8" autoAdjust="0"/>
    <p:restoredTop sz="86398" autoAdjust="0"/>
  </p:normalViewPr>
  <p:slideViewPr>
    <p:cSldViewPr>
      <p:cViewPr varScale="1">
        <p:scale>
          <a:sx n="71" d="100"/>
          <a:sy n="71" d="100"/>
        </p:scale>
        <p:origin x="-1070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-2645" y="-8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CAE46-E98A-4964-B843-0F4CF5C2AE9B}" type="datetimeFigureOut">
              <a:rPr lang="en-US" smtClean="0"/>
              <a:pPr/>
              <a:t>05/12/2017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6060F-0050-4BA3-8FF5-2CD60195B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E86AD-9C4D-4BA1-A4E5-B967CD7306D0}" type="datetimeFigureOut">
              <a:rPr lang="en-US" smtClean="0"/>
              <a:pPr/>
              <a:t>05/12/2017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F62E5-3BC9-4FF5-AF2B-2A9CFB92E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F62E5-3BC9-4FF5-AF2B-2A9CFB92E60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F62E5-3BC9-4FF5-AF2B-2A9CFB92E607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F62E5-3BC9-4FF5-AF2B-2A9CFB92E607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FE431-5180-497B-8796-18D32752CF4A}" type="datetimeFigureOut">
              <a:rPr lang="en-US" smtClean="0"/>
              <a:pPr/>
              <a:t>05/12/2017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B50F-0BBB-4284-916C-593CD6E899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FE431-5180-497B-8796-18D32752CF4A}" type="datetimeFigureOut">
              <a:rPr lang="en-US" smtClean="0"/>
              <a:pPr/>
              <a:t>05/12/2017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B50F-0BBB-4284-916C-593CD6E899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FE431-5180-497B-8796-18D32752CF4A}" type="datetimeFigureOut">
              <a:rPr lang="en-US" smtClean="0"/>
              <a:pPr/>
              <a:t>05/12/2017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B50F-0BBB-4284-916C-593CD6E899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:\Diane's Projects\Job #193 Powerpoint Blend for Harold\Original Files\Power Point Gray Blend No Yellow Diamond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rgbClr val="1F304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FE431-5180-497B-8796-18D32752CF4A}" type="datetimeFigureOut">
              <a:rPr lang="en-US" smtClean="0"/>
              <a:pPr/>
              <a:t>05/12/2017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B50F-0BBB-4284-916C-593CD6E899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FE431-5180-497B-8796-18D32752CF4A}" type="datetimeFigureOut">
              <a:rPr lang="en-US" smtClean="0"/>
              <a:pPr/>
              <a:t>05/12/2017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B50F-0BBB-4284-916C-593CD6E899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FE431-5180-497B-8796-18D32752CF4A}" type="datetimeFigureOut">
              <a:rPr lang="en-US" smtClean="0"/>
              <a:pPr/>
              <a:t>05/12/2017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B50F-0BBB-4284-916C-593CD6E899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FE431-5180-497B-8796-18D32752CF4A}" type="datetimeFigureOut">
              <a:rPr lang="en-US" smtClean="0"/>
              <a:pPr/>
              <a:t>05/12/2017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B50F-0BBB-4284-916C-593CD6E899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FE431-5180-497B-8796-18D32752CF4A}" type="datetimeFigureOut">
              <a:rPr lang="en-US" smtClean="0"/>
              <a:pPr/>
              <a:t>05/12/2017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B50F-0BBB-4284-916C-593CD6E899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FE431-5180-497B-8796-18D32752CF4A}" type="datetimeFigureOut">
              <a:rPr lang="en-US" smtClean="0"/>
              <a:pPr/>
              <a:t>05/12/2017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B50F-0BBB-4284-916C-593CD6E899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FE431-5180-497B-8796-18D32752CF4A}" type="datetimeFigureOut">
              <a:rPr lang="en-US" smtClean="0"/>
              <a:pPr/>
              <a:t>05/12/2017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B50F-0BBB-4284-916C-593CD6E899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FE431-5180-497B-8796-18D32752CF4A}" type="datetimeFigureOut">
              <a:rPr lang="en-US" smtClean="0"/>
              <a:pPr/>
              <a:t>05/12/2017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B50F-0BBB-4284-916C-593CD6E899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FE431-5180-497B-8796-18D32752CF4A}" type="datetimeFigureOut">
              <a:rPr lang="en-US" smtClean="0"/>
              <a:pPr/>
              <a:t>05/12/2017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DB50F-0BBB-4284-916C-593CD6E899D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7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tif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tif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25" name="TextBox 8"/>
          <p:cNvSpPr txBox="1">
            <a:spLocks noChangeArrowheads="1"/>
          </p:cNvSpPr>
          <p:nvPr/>
        </p:nvSpPr>
        <p:spPr bwMode="auto">
          <a:xfrm>
            <a:off x="273050" y="5997575"/>
            <a:ext cx="716121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gerian" pitchFamily="82" charset="0"/>
              </a:rPr>
              <a:t>”</a:t>
            </a:r>
            <a:r>
              <a:rPr lang="en-US" altLang="en-US" sz="4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gerian" pitchFamily="82" charset="0"/>
              </a:rPr>
              <a:t>THE HISTORY OF W1AW”</a:t>
            </a:r>
            <a:endParaRPr lang="en-US" altLang="en-US" sz="4400" b="1" dirty="0">
              <a:solidFill>
                <a:schemeClr val="accent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9238" y="2667000"/>
            <a:ext cx="4094162" cy="2590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127" name="Picture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447800"/>
            <a:ext cx="3829050" cy="2667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129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492500"/>
            <a:ext cx="1238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2786063"/>
            <a:ext cx="1065213" cy="238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76200" y="0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Algerian" pitchFamily="82" charset="0"/>
              </a:rPr>
              <a:t>THE HQ HISTORICAL COMMITTEE TEAM PRESENT </a:t>
            </a:r>
            <a:endParaRPr lang="en-US" dirty="0">
              <a:latin typeface="Algerian" pitchFamily="82" charset="0"/>
            </a:endParaRPr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413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2300" y="3400425"/>
            <a:ext cx="6762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Box 11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 dirty="0">
                <a:latin typeface="Book Antiqua" pitchFamily="18" charset="0"/>
              </a:rPr>
              <a:t>SPARK GAP TRANSMITTER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8720" y="990600"/>
            <a:ext cx="6766560" cy="422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371600" y="5715000"/>
            <a:ext cx="6400800" cy="838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ook Antiqua" pitchFamily="18" charset="0"/>
              </a:rPr>
              <a:t>A Early Method of Generating Electromagnetic Waves</a:t>
            </a:r>
            <a:endParaRPr lang="en-US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37" name="TextBox 8"/>
          <p:cNvSpPr txBox="1">
            <a:spLocks noChangeArrowheads="1"/>
          </p:cNvSpPr>
          <p:nvPr/>
        </p:nvSpPr>
        <p:spPr bwMode="auto">
          <a:xfrm>
            <a:off x="273050" y="59975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King Spark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725905"/>
            <a:ext cx="6705600" cy="4455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273050" y="60737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 dirty="0">
                <a:solidFill>
                  <a:schemeClr val="bg1"/>
                </a:solidFill>
                <a:latin typeface="Book Antiqua" pitchFamily="18" charset="0"/>
              </a:rPr>
              <a:t>Enormous Spark Gap Station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0575" y="533400"/>
            <a:ext cx="7562850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509" name="TextBox 8"/>
          <p:cNvSpPr txBox="1">
            <a:spLocks noChangeArrowheads="1"/>
          </p:cNvSpPr>
          <p:nvPr/>
        </p:nvSpPr>
        <p:spPr bwMode="auto">
          <a:xfrm>
            <a:off x="273050" y="59975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Maxim Spark Transmitter</a:t>
            </a:r>
          </a:p>
        </p:txBody>
      </p:sp>
      <p:sp>
        <p:nvSpPr>
          <p:cNvPr id="21510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“OLD BETSY”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3700" y="914400"/>
            <a:ext cx="3276600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533" name="TextBox 8"/>
          <p:cNvSpPr txBox="1">
            <a:spLocks noChangeArrowheads="1"/>
          </p:cNvSpPr>
          <p:nvPr/>
        </p:nvSpPr>
        <p:spPr bwMode="auto">
          <a:xfrm>
            <a:off x="273050" y="59975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Hartford, Connecticut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9003" y="838200"/>
            <a:ext cx="4297681" cy="502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535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MAXIM QTH ANTENNA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821" name="TextBox 8"/>
          <p:cNvSpPr txBox="1">
            <a:spLocks noChangeArrowheads="1"/>
          </p:cNvSpPr>
          <p:nvPr/>
        </p:nvSpPr>
        <p:spPr bwMode="auto">
          <a:xfrm>
            <a:off x="273050" y="6019800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Warner, Schnell and Maxim</a:t>
            </a:r>
          </a:p>
        </p:txBody>
      </p:sp>
      <p:sp>
        <p:nvSpPr>
          <p:cNvPr id="34822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U.S. JUDGES LISTENING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925935"/>
            <a:ext cx="6477000" cy="4560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773" name="TextBox 8"/>
          <p:cNvSpPr txBox="1">
            <a:spLocks noChangeArrowheads="1"/>
          </p:cNvSpPr>
          <p:nvPr/>
        </p:nvSpPr>
        <p:spPr bwMode="auto">
          <a:xfrm>
            <a:off x="273050" y="60737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Successful Second Attempt</a:t>
            </a:r>
          </a:p>
        </p:txBody>
      </p:sp>
      <p:sp>
        <p:nvSpPr>
          <p:cNvPr id="32774" name="TextBox 7"/>
          <p:cNvSpPr txBox="1">
            <a:spLocks noChangeArrowheads="1"/>
          </p:cNvSpPr>
          <p:nvPr/>
        </p:nvSpPr>
        <p:spPr bwMode="auto">
          <a:xfrm>
            <a:off x="0" y="-76200"/>
            <a:ext cx="8991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4000" b="1">
                <a:latin typeface="Book Antiqua" pitchFamily="18" charset="0"/>
              </a:rPr>
              <a:t>TRANSATLANTIC TEST </a:t>
            </a:r>
            <a:br>
              <a:rPr lang="en-US" altLang="en-US" sz="4000" b="1">
                <a:latin typeface="Book Antiqua" pitchFamily="18" charset="0"/>
              </a:rPr>
            </a:br>
            <a:r>
              <a:rPr lang="en-US" altLang="en-US" sz="4000" b="1">
                <a:latin typeface="Book Antiqua" pitchFamily="18" charset="0"/>
              </a:rPr>
              <a:t>DECEMBER 1922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2590" y="1219200"/>
            <a:ext cx="3573479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845" name="TextBox 8"/>
          <p:cNvSpPr txBox="1">
            <a:spLocks noChangeArrowheads="1"/>
          </p:cNvSpPr>
          <p:nvPr/>
        </p:nvSpPr>
        <p:spPr bwMode="auto">
          <a:xfrm>
            <a:off x="273050" y="59975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Receiver at Successful Station</a:t>
            </a:r>
          </a:p>
        </p:txBody>
      </p:sp>
      <p:sp>
        <p:nvSpPr>
          <p:cNvPr id="35846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1BCG ▪ CONNECTICUT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9222" y="1447800"/>
            <a:ext cx="5294155" cy="3538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869" name="TextBox 8"/>
          <p:cNvSpPr txBox="1">
            <a:spLocks noChangeArrowheads="1"/>
          </p:cNvSpPr>
          <p:nvPr/>
        </p:nvSpPr>
        <p:spPr bwMode="auto">
          <a:xfrm>
            <a:off x="273050" y="59975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CW Transmitter</a:t>
            </a:r>
          </a:p>
        </p:txBody>
      </p:sp>
      <p:sp>
        <p:nvSpPr>
          <p:cNvPr id="36870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1BCG ▪ CONNECTICUT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9739" y="1235716"/>
            <a:ext cx="5864521" cy="3869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893" name="TextBox 8"/>
          <p:cNvSpPr txBox="1">
            <a:spLocks noChangeArrowheads="1"/>
          </p:cNvSpPr>
          <p:nvPr/>
        </p:nvSpPr>
        <p:spPr bwMode="auto">
          <a:xfrm>
            <a:off x="273050" y="59975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Assume the Throne</a:t>
            </a:r>
          </a:p>
        </p:txBody>
      </p:sp>
      <p:sp>
        <p:nvSpPr>
          <p:cNvPr id="37894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CW AND THE VACUUM TUBE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120" y="1447800"/>
            <a:ext cx="4605759" cy="3638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149" name="TextBox 7"/>
          <p:cNvSpPr txBox="1">
            <a:spLocks noChangeArrowheads="1"/>
          </p:cNvSpPr>
          <p:nvPr/>
        </p:nvSpPr>
        <p:spPr bwMode="auto">
          <a:xfrm>
            <a:off x="152400" y="685800"/>
            <a:ext cx="885507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5400" b="1" dirty="0">
                <a:latin typeface="Book Antiqua" pitchFamily="18" charset="0"/>
              </a:rPr>
              <a:t>WELCOME TO THE </a:t>
            </a:r>
          </a:p>
          <a:p>
            <a:pPr algn="ctr">
              <a:lnSpc>
                <a:spcPct val="150000"/>
              </a:lnSpc>
            </a:pPr>
            <a:r>
              <a:rPr lang="en-US" altLang="en-US" sz="5400" b="1" dirty="0" smtClean="0">
                <a:latin typeface="Book Antiqua" pitchFamily="18" charset="0"/>
              </a:rPr>
              <a:t>WORLD OF ARRL</a:t>
            </a:r>
            <a:endParaRPr lang="en-US" altLang="en-US" sz="5400" b="1" dirty="0">
              <a:latin typeface="Book Antiqua" pitchFamily="18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 rot="407337">
            <a:off x="1371600" y="4419600"/>
            <a:ext cx="6400800" cy="1219200"/>
          </a:xfrm>
        </p:spPr>
        <p:txBody>
          <a:bodyPr>
            <a:normAutofit lnSpcReduction="10000"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lgerian" pitchFamily="82" charset="0"/>
              </a:rPr>
              <a:t>On the threshold of a new century</a:t>
            </a:r>
            <a:endParaRPr lang="en-US" sz="4000" dirty="0">
              <a:solidFill>
                <a:schemeClr val="bg1"/>
              </a:solidFill>
              <a:latin typeface="Algerian" pitchFamily="82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917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CW &amp; THE VACUUM TUBE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98" y="1219200"/>
            <a:ext cx="5640604" cy="3971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919" name="TextBox 8"/>
          <p:cNvSpPr txBox="1">
            <a:spLocks noChangeArrowheads="1"/>
          </p:cNvSpPr>
          <p:nvPr/>
        </p:nvSpPr>
        <p:spPr bwMode="auto">
          <a:xfrm>
            <a:off x="273050" y="59975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Early Tube Transmitter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013" name="TextBox 8"/>
          <p:cNvSpPr txBox="1">
            <a:spLocks noChangeArrowheads="1"/>
          </p:cNvSpPr>
          <p:nvPr/>
        </p:nvSpPr>
        <p:spPr bwMode="auto">
          <a:xfrm>
            <a:off x="273050" y="57689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ARRL Second Location</a:t>
            </a:r>
          </a:p>
        </p:txBody>
      </p:sp>
      <p:sp>
        <p:nvSpPr>
          <p:cNvPr id="43014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HARTFORD 1925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14400"/>
            <a:ext cx="6819900" cy="4449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941" name="TextBox 8"/>
          <p:cNvSpPr txBox="1">
            <a:spLocks noChangeArrowheads="1"/>
          </p:cNvSpPr>
          <p:nvPr/>
        </p:nvSpPr>
        <p:spPr bwMode="auto">
          <a:xfrm>
            <a:off x="273050" y="59975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Maxim Acquires Call Sign</a:t>
            </a:r>
          </a:p>
        </p:txBody>
      </p:sp>
      <p:sp>
        <p:nvSpPr>
          <p:cNvPr id="39942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1AW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196" y="1524000"/>
            <a:ext cx="5442169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65" name="Picture 2" descr="http://hamgallery.com/qsl/country/USA/Connecticut/1aw_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4313" y="381000"/>
            <a:ext cx="478155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hiram-maxim-1-sized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29827" y="609600"/>
            <a:ext cx="2971800" cy="446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67" name="Picture 4" descr="1aw_f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397814">
            <a:off x="3608388" y="3959225"/>
            <a:ext cx="53054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TextBox 10"/>
          <p:cNvSpPr txBox="1">
            <a:spLocks noChangeArrowheads="1"/>
          </p:cNvSpPr>
          <p:nvPr/>
        </p:nvSpPr>
        <p:spPr bwMode="auto">
          <a:xfrm>
            <a:off x="273050" y="5534025"/>
            <a:ext cx="71612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Hiram Percy Maxim </a:t>
            </a:r>
            <a:b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</a:br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1869 - 1936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133" name="TextBox 8"/>
          <p:cNvSpPr txBox="1">
            <a:spLocks noChangeArrowheads="1"/>
          </p:cNvSpPr>
          <p:nvPr/>
        </p:nvSpPr>
        <p:spPr bwMode="auto">
          <a:xfrm>
            <a:off x="273050" y="60737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Brainard Airfield, Hartford</a:t>
            </a:r>
          </a:p>
        </p:txBody>
      </p:sp>
      <p:sp>
        <p:nvSpPr>
          <p:cNvPr id="48134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HQ STATION W1MK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2000"/>
            <a:ext cx="6784731" cy="4725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9157" name="TextBox 8"/>
          <p:cNvSpPr txBox="1">
            <a:spLocks noChangeArrowheads="1"/>
          </p:cNvSpPr>
          <p:nvPr/>
        </p:nvSpPr>
        <p:spPr bwMode="auto">
          <a:xfrm>
            <a:off x="273050" y="60737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Later HQ Station</a:t>
            </a:r>
          </a:p>
        </p:txBody>
      </p:sp>
      <p:sp>
        <p:nvSpPr>
          <p:cNvPr id="49158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HQ STATION W1MK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762000"/>
            <a:ext cx="6705600" cy="4669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181" name="TextBox 8"/>
          <p:cNvSpPr txBox="1">
            <a:spLocks noChangeArrowheads="1"/>
          </p:cNvSpPr>
          <p:nvPr/>
        </p:nvSpPr>
        <p:spPr bwMode="auto">
          <a:xfrm>
            <a:off x="273050" y="60737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Power Supply</a:t>
            </a:r>
          </a:p>
        </p:txBody>
      </p:sp>
      <p:sp>
        <p:nvSpPr>
          <p:cNvPr id="50182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W1MK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794" y="753308"/>
            <a:ext cx="3590411" cy="5192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205" name="TextBox 8"/>
          <p:cNvSpPr txBox="1">
            <a:spLocks noChangeArrowheads="1"/>
          </p:cNvSpPr>
          <p:nvPr/>
        </p:nvSpPr>
        <p:spPr bwMode="auto">
          <a:xfrm>
            <a:off x="273050" y="59975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Big Storms ▪ Big Floods</a:t>
            </a:r>
          </a:p>
        </p:txBody>
      </p:sp>
      <p:sp>
        <p:nvSpPr>
          <p:cNvPr id="51206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NEW ENGLAND 1936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62" y="838200"/>
            <a:ext cx="6848475" cy="4591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229" name="TextBox 8"/>
          <p:cNvSpPr txBox="1">
            <a:spLocks noChangeArrowheads="1"/>
          </p:cNvSpPr>
          <p:nvPr/>
        </p:nvSpPr>
        <p:spPr bwMode="auto">
          <a:xfrm>
            <a:off x="273050" y="59975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Hartford, Connecticut</a:t>
            </a:r>
          </a:p>
        </p:txBody>
      </p:sp>
      <p:sp>
        <p:nvSpPr>
          <p:cNvPr id="52230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RIVER CRESTS AT 24 FEET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08708"/>
            <a:ext cx="6248400" cy="4569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253" name="TextBox 8"/>
          <p:cNvSpPr txBox="1">
            <a:spLocks noChangeArrowheads="1"/>
          </p:cNvSpPr>
          <p:nvPr/>
        </p:nvSpPr>
        <p:spPr bwMode="auto">
          <a:xfrm>
            <a:off x="273050" y="59975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Destroyed</a:t>
            </a:r>
          </a:p>
        </p:txBody>
      </p:sp>
      <p:sp>
        <p:nvSpPr>
          <p:cNvPr id="53254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W1MK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779154"/>
            <a:ext cx="7105650" cy="4631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838200"/>
            <a:ext cx="8393997" cy="3638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277" name="TextBox 8"/>
          <p:cNvSpPr txBox="1">
            <a:spLocks noChangeArrowheads="1"/>
          </p:cNvSpPr>
          <p:nvPr/>
        </p:nvSpPr>
        <p:spPr bwMode="auto">
          <a:xfrm>
            <a:off x="273050" y="59975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Ruinous Effects</a:t>
            </a:r>
          </a:p>
        </p:txBody>
      </p:sp>
      <p:sp>
        <p:nvSpPr>
          <p:cNvPr id="54278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WATER &amp; OIL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838200"/>
            <a:ext cx="7058026" cy="4600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301" name="TextBox 8"/>
          <p:cNvSpPr txBox="1">
            <a:spLocks noChangeArrowheads="1"/>
          </p:cNvSpPr>
          <p:nvPr/>
        </p:nvSpPr>
        <p:spPr bwMode="auto">
          <a:xfrm>
            <a:off x="273050" y="59975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Flood Barge Mobile</a:t>
            </a:r>
          </a:p>
        </p:txBody>
      </p:sp>
      <p:sp>
        <p:nvSpPr>
          <p:cNvPr id="55302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QST CARTOON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151" y="838200"/>
            <a:ext cx="6827698" cy="4580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6325" name="TextBox 8"/>
          <p:cNvSpPr txBox="1">
            <a:spLocks noChangeArrowheads="1"/>
          </p:cNvSpPr>
          <p:nvPr/>
        </p:nvSpPr>
        <p:spPr bwMode="auto">
          <a:xfrm>
            <a:off x="273050" y="6019800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Alice R. Bourke, W9DXX</a:t>
            </a:r>
          </a:p>
        </p:txBody>
      </p:sp>
      <p:sp>
        <p:nvSpPr>
          <p:cNvPr id="56326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WHERE IS W1MK?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84188"/>
            <a:ext cx="7086600" cy="4526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7349" name="TextBox 8"/>
          <p:cNvSpPr txBox="1">
            <a:spLocks noChangeArrowheads="1"/>
          </p:cNvSpPr>
          <p:nvPr/>
        </p:nvSpPr>
        <p:spPr bwMode="auto">
          <a:xfrm>
            <a:off x="273050" y="60737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First Temporary HQ Station</a:t>
            </a:r>
          </a:p>
        </p:txBody>
      </p:sp>
      <p:sp>
        <p:nvSpPr>
          <p:cNvPr id="57350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W1INF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775607"/>
            <a:ext cx="6934200" cy="4634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373" name="TextBox 8"/>
          <p:cNvSpPr txBox="1">
            <a:spLocks noChangeArrowheads="1"/>
          </p:cNvSpPr>
          <p:nvPr/>
        </p:nvSpPr>
        <p:spPr bwMode="auto">
          <a:xfrm>
            <a:off x="273050" y="59975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Assumes Call Sign W1AW</a:t>
            </a:r>
          </a:p>
        </p:txBody>
      </p:sp>
      <p:sp>
        <p:nvSpPr>
          <p:cNvPr id="58374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INTERIM HQ STATION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86" y="1060241"/>
            <a:ext cx="5992828" cy="4045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397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INTERIM W1AW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5" y="838200"/>
            <a:ext cx="6610350" cy="4568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80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860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6805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ARRL HQ STATION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7400" y="1451134"/>
            <a:ext cx="5257800" cy="3516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1445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BREAKING GROUND</a:t>
            </a:r>
            <a:br>
              <a:rPr lang="en-US" altLang="en-US" sz="3800" b="1">
                <a:latin typeface="Book Antiqua" pitchFamily="18" charset="0"/>
              </a:rPr>
            </a:br>
            <a:r>
              <a:rPr lang="en-US" altLang="en-US" sz="2800" b="1">
                <a:latin typeface="Book Antiqua" pitchFamily="18" charset="0"/>
              </a:rPr>
              <a:t>NEWINGTON, CONNECTICUT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371600"/>
            <a:ext cx="6205553" cy="4284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447" name="TextBox 8"/>
          <p:cNvSpPr txBox="1">
            <a:spLocks noChangeArrowheads="1"/>
          </p:cNvSpPr>
          <p:nvPr/>
        </p:nvSpPr>
        <p:spPr bwMode="auto">
          <a:xfrm>
            <a:off x="273050" y="59975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Site of New HQ Station, 1937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469" name="TextBox 8"/>
          <p:cNvSpPr txBox="1">
            <a:spLocks noChangeArrowheads="1"/>
          </p:cNvSpPr>
          <p:nvPr/>
        </p:nvSpPr>
        <p:spPr bwMode="auto">
          <a:xfrm>
            <a:off x="273050" y="59975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Plan for the Antenna</a:t>
            </a:r>
          </a:p>
        </p:txBody>
      </p:sp>
      <p:sp>
        <p:nvSpPr>
          <p:cNvPr id="62470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HUGE RHOMBIC ANTENNA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18" y="803228"/>
            <a:ext cx="7015163" cy="4606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493" name="TextBox 8"/>
          <p:cNvSpPr txBox="1">
            <a:spLocks noChangeArrowheads="1"/>
          </p:cNvSpPr>
          <p:nvPr/>
        </p:nvSpPr>
        <p:spPr bwMode="auto">
          <a:xfrm>
            <a:off x="273050" y="57689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Orchard Lane at Main Street</a:t>
            </a:r>
          </a:p>
        </p:txBody>
      </p:sp>
      <p:sp>
        <p:nvSpPr>
          <p:cNvPr id="63494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NEWINGTON, CONNECTICUT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848373"/>
            <a:ext cx="6915150" cy="4561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421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W1AW</a:t>
            </a:r>
          </a:p>
        </p:txBody>
      </p:sp>
      <p:pic>
        <p:nvPicPr>
          <p:cNvPr id="60422" name="Picture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1088" y="990600"/>
            <a:ext cx="6981825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5541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GROWING STRUCTURE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800932"/>
            <a:ext cx="6972300" cy="4636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6565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GROWING STRUCTURE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439" y="762000"/>
            <a:ext cx="6971722" cy="4656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7589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SETTING ONE OF THE </a:t>
            </a:r>
            <a:br>
              <a:rPr lang="en-US" altLang="en-US" sz="3800" b="1">
                <a:latin typeface="Book Antiqua" pitchFamily="18" charset="0"/>
              </a:rPr>
            </a:br>
            <a:r>
              <a:rPr lang="en-US" altLang="en-US" sz="3800" b="1">
                <a:latin typeface="Book Antiqua" pitchFamily="18" charset="0"/>
              </a:rPr>
              <a:t>ANTENNA MASTS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0"/>
            <a:ext cx="6597650" cy="4443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8613" name="TextBox 7"/>
          <p:cNvSpPr txBox="1">
            <a:spLocks noChangeArrowheads="1"/>
          </p:cNvSpPr>
          <p:nvPr/>
        </p:nvSpPr>
        <p:spPr bwMode="auto">
          <a:xfrm>
            <a:off x="0" y="76200"/>
            <a:ext cx="8991600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700" b="1">
                <a:latin typeface="Book Antiqua" pitchFamily="18" charset="0"/>
              </a:rPr>
              <a:t>CLIMBING TO RUN WIRE ELEMENTS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990600"/>
            <a:ext cx="3511086" cy="5253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9637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MASTS &amp; FEEDLINE SUPPORTS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47725"/>
            <a:ext cx="6858000" cy="4583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9637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MASTS &amp; FEEDLINE SUPPORTS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47725"/>
            <a:ext cx="6858000" cy="4583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0661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 dirty="0" smtClean="0">
                <a:latin typeface="Book Antiqua" pitchFamily="18" charset="0"/>
              </a:rPr>
              <a:t>MAST –ANTENNA JUNCTIONS</a:t>
            </a:r>
            <a:endParaRPr lang="en-US" altLang="en-US" sz="3800" b="1" dirty="0">
              <a:latin typeface="Book Antiqua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10" y="955014"/>
            <a:ext cx="6454379" cy="4446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1685" name="TextBox 8"/>
          <p:cNvSpPr txBox="1">
            <a:spLocks noChangeArrowheads="1"/>
          </p:cNvSpPr>
          <p:nvPr/>
        </p:nvSpPr>
        <p:spPr bwMode="auto">
          <a:xfrm>
            <a:off x="273050" y="57689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Enhanced Aerial View</a:t>
            </a:r>
          </a:p>
        </p:txBody>
      </p:sp>
      <p:sp>
        <p:nvSpPr>
          <p:cNvPr id="71686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STATION &amp; ANTENNA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904875"/>
            <a:ext cx="6629400" cy="4464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2709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STATION &amp; ANTENNA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914400"/>
            <a:ext cx="6210300" cy="4604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2711" name="TextBox 8"/>
          <p:cNvSpPr txBox="1">
            <a:spLocks noChangeArrowheads="1"/>
          </p:cNvSpPr>
          <p:nvPr/>
        </p:nvSpPr>
        <p:spPr bwMode="auto">
          <a:xfrm>
            <a:off x="273050" y="57689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Enhanced Aerial View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3733" name="TextBox 8"/>
          <p:cNvSpPr txBox="1">
            <a:spLocks noChangeArrowheads="1"/>
          </p:cNvSpPr>
          <p:nvPr/>
        </p:nvSpPr>
        <p:spPr bwMode="auto">
          <a:xfrm>
            <a:off x="273050" y="6059488"/>
            <a:ext cx="82613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600">
                <a:solidFill>
                  <a:schemeClr val="bg1"/>
                </a:solidFill>
                <a:latin typeface="Book Antiqua" pitchFamily="18" charset="0"/>
              </a:rPr>
              <a:t>Plus, Masts and Feed Line Supports</a:t>
            </a:r>
          </a:p>
        </p:txBody>
      </p:sp>
      <p:sp>
        <p:nvSpPr>
          <p:cNvPr id="73734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NEARLY COMPLETED BUILDING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095375"/>
            <a:ext cx="6488078" cy="4314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317" name="TextBox 8"/>
          <p:cNvSpPr txBox="1">
            <a:spLocks noChangeArrowheads="1"/>
          </p:cNvSpPr>
          <p:nvPr/>
        </p:nvSpPr>
        <p:spPr bwMode="auto">
          <a:xfrm>
            <a:off x="273050" y="59975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Hiram Percy Maxim</a:t>
            </a:r>
          </a:p>
        </p:txBody>
      </p:sp>
      <p:sp>
        <p:nvSpPr>
          <p:cNvPr id="13318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ARRL FOUNDER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3687" y="1628775"/>
            <a:ext cx="3476625" cy="3476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47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4757" name="TextBox 8"/>
          <p:cNvSpPr txBox="1">
            <a:spLocks noChangeArrowheads="1"/>
          </p:cNvSpPr>
          <p:nvPr/>
        </p:nvSpPr>
        <p:spPr bwMode="auto">
          <a:xfrm>
            <a:off x="273050" y="59213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1938</a:t>
            </a:r>
          </a:p>
        </p:txBody>
      </p:sp>
      <p:sp>
        <p:nvSpPr>
          <p:cNvPr id="74758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DEDICATION CEREMONY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801439"/>
            <a:ext cx="6819900" cy="4608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5781" name="TextBox 8"/>
          <p:cNvSpPr txBox="1">
            <a:spLocks noChangeArrowheads="1"/>
          </p:cNvSpPr>
          <p:nvPr/>
        </p:nvSpPr>
        <p:spPr bwMode="auto">
          <a:xfrm>
            <a:off x="273050" y="5953125"/>
            <a:ext cx="8005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700" b="1">
                <a:solidFill>
                  <a:schemeClr val="bg1"/>
                </a:solidFill>
                <a:latin typeface="Book Antiqua" pitchFamily="18" charset="0"/>
              </a:rPr>
              <a:t>Unveils the Building Plaque September 1938</a:t>
            </a:r>
          </a:p>
        </p:txBody>
      </p:sp>
      <p:sp>
        <p:nvSpPr>
          <p:cNvPr id="75782" name="TextBox 7"/>
          <p:cNvSpPr txBox="1">
            <a:spLocks noChangeArrowheads="1"/>
          </p:cNvSpPr>
          <p:nvPr/>
        </p:nvSpPr>
        <p:spPr bwMode="auto">
          <a:xfrm>
            <a:off x="0" y="76200"/>
            <a:ext cx="8991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600" b="1">
                <a:latin typeface="Book Antiqua" pitchFamily="18" charset="0"/>
              </a:rPr>
              <a:t>ARRL PRESIDENT</a:t>
            </a:r>
            <a:br>
              <a:rPr lang="en-US" altLang="en-US" sz="3600" b="1">
                <a:latin typeface="Book Antiqua" pitchFamily="18" charset="0"/>
              </a:rPr>
            </a:br>
            <a:r>
              <a:rPr lang="en-US" altLang="en-US" sz="3600" b="1">
                <a:latin typeface="Book Antiqua" pitchFamily="18" charset="0"/>
              </a:rPr>
              <a:t> DR. EUGENE C. WOODRUFF, W8CMP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36" y="1414284"/>
            <a:ext cx="2910464" cy="4224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8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6805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ARRL HQ STATION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451134"/>
            <a:ext cx="5257800" cy="3516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98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9877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W1AW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3013" y="990600"/>
            <a:ext cx="6657975" cy="429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8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0901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OLD BETSY’S NEW HOME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871" y="933450"/>
            <a:ext cx="6488257" cy="4495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1925" name="TextBox 8"/>
          <p:cNvSpPr txBox="1">
            <a:spLocks noChangeArrowheads="1"/>
          </p:cNvSpPr>
          <p:nvPr/>
        </p:nvSpPr>
        <p:spPr bwMode="auto">
          <a:xfrm>
            <a:off x="273050" y="59975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Transmitter Racks</a:t>
            </a:r>
          </a:p>
        </p:txBody>
      </p:sp>
      <p:sp>
        <p:nvSpPr>
          <p:cNvPr id="81926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EARLY STATION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10" y="826709"/>
            <a:ext cx="3533179" cy="5128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29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2949" name="TextBox 8"/>
          <p:cNvSpPr txBox="1">
            <a:spLocks noChangeArrowheads="1"/>
          </p:cNvSpPr>
          <p:nvPr/>
        </p:nvSpPr>
        <p:spPr bwMode="auto">
          <a:xfrm>
            <a:off x="273050" y="6121400"/>
            <a:ext cx="71612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600">
                <a:solidFill>
                  <a:schemeClr val="bg1"/>
                </a:solidFill>
                <a:latin typeface="Book Antiqua" pitchFamily="18" charset="0"/>
              </a:rPr>
              <a:t>George Hart, W1NJM</a:t>
            </a:r>
          </a:p>
        </p:txBody>
      </p:sp>
      <p:sp>
        <p:nvSpPr>
          <p:cNvPr id="82950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EARLY OPERATING POSITION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074302"/>
            <a:ext cx="6200334" cy="4412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3973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FULL VIEW OF RADIO ROOM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34836"/>
            <a:ext cx="6248400" cy="4351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4997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ANOTHER VIEW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781883"/>
            <a:ext cx="6934200" cy="4669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60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6021" name="TextBox 8"/>
          <p:cNvSpPr txBox="1">
            <a:spLocks noChangeArrowheads="1"/>
          </p:cNvSpPr>
          <p:nvPr/>
        </p:nvSpPr>
        <p:spPr bwMode="auto">
          <a:xfrm>
            <a:off x="273050" y="6096000"/>
            <a:ext cx="80057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600">
                <a:solidFill>
                  <a:schemeClr val="bg1"/>
                </a:solidFill>
                <a:latin typeface="Book Antiqua" pitchFamily="18" charset="0"/>
              </a:rPr>
              <a:t>Station Manager at Operating Desk</a:t>
            </a:r>
          </a:p>
        </p:txBody>
      </p:sp>
      <p:sp>
        <p:nvSpPr>
          <p:cNvPr id="86022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MURRAY POWELL W1QIS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914400"/>
            <a:ext cx="3351493" cy="5053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341" name="TextBox 8"/>
          <p:cNvSpPr txBox="1">
            <a:spLocks noChangeArrowheads="1"/>
          </p:cNvSpPr>
          <p:nvPr/>
        </p:nvSpPr>
        <p:spPr bwMode="auto">
          <a:xfrm>
            <a:off x="273050" y="60737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Clarence D. Tuska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500" y="949702"/>
            <a:ext cx="3314700" cy="4993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343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ARRL CO-FOUNDER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704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7045" name="TextBox 8"/>
          <p:cNvSpPr txBox="1">
            <a:spLocks noChangeArrowheads="1"/>
          </p:cNvSpPr>
          <p:nvPr/>
        </p:nvSpPr>
        <p:spPr bwMode="auto">
          <a:xfrm>
            <a:off x="273050" y="6075363"/>
            <a:ext cx="79565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000" dirty="0">
                <a:solidFill>
                  <a:schemeClr val="bg1"/>
                </a:solidFill>
                <a:latin typeface="Book Antiqua" pitchFamily="18" charset="0"/>
              </a:rPr>
              <a:t>Murray Powell &amp; </a:t>
            </a:r>
            <a:r>
              <a:rPr lang="en-US" altLang="en-US" sz="3000" dirty="0" smtClean="0">
                <a:solidFill>
                  <a:schemeClr val="bg1"/>
                </a:solidFill>
                <a:latin typeface="Book Antiqua" pitchFamily="18" charset="0"/>
              </a:rPr>
              <a:t>Chuck Bender</a:t>
            </a:r>
            <a:r>
              <a:rPr lang="en-US" altLang="en-US" sz="3000" dirty="0">
                <a:solidFill>
                  <a:schemeClr val="bg1"/>
                </a:solidFill>
                <a:latin typeface="Book Antiqua" pitchFamily="18" charset="0"/>
              </a:rPr>
              <a:t>, </a:t>
            </a:r>
            <a:r>
              <a:rPr lang="en-US" altLang="en-US" sz="3000" dirty="0" smtClean="0">
                <a:solidFill>
                  <a:schemeClr val="bg1"/>
                </a:solidFill>
                <a:latin typeface="Book Antiqua" pitchFamily="18" charset="0"/>
              </a:rPr>
              <a:t>W1WPR</a:t>
            </a:r>
            <a:endParaRPr lang="en-US" altLang="en-US" sz="3000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87046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CONTROLS ON DESK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789129"/>
            <a:ext cx="6686550" cy="4621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80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8069" name="TextBox 8"/>
          <p:cNvSpPr txBox="1">
            <a:spLocks noChangeArrowheads="1"/>
          </p:cNvSpPr>
          <p:nvPr/>
        </p:nvSpPr>
        <p:spPr bwMode="auto">
          <a:xfrm>
            <a:off x="273050" y="5997575"/>
            <a:ext cx="8185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200">
                <a:solidFill>
                  <a:schemeClr val="bg1"/>
                </a:solidFill>
                <a:latin typeface="Book Antiqua" pitchFamily="18" charset="0"/>
              </a:rPr>
              <a:t>Operating Position in W1AW Basement</a:t>
            </a:r>
          </a:p>
        </p:txBody>
      </p:sp>
      <p:sp>
        <p:nvSpPr>
          <p:cNvPr id="88070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POWELL &amp; BENDER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76300"/>
            <a:ext cx="6819900" cy="4592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90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9093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ADDITIONAL RECEIVERS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81125"/>
            <a:ext cx="5851585" cy="3876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0117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 dirty="0">
                <a:latin typeface="Book Antiqua" pitchFamily="18" charset="0"/>
              </a:rPr>
              <a:t>HEATH GEAR </a:t>
            </a:r>
            <a:r>
              <a:rPr lang="en-US" altLang="en-US" sz="3800" b="1" dirty="0" smtClean="0">
                <a:latin typeface="Book Antiqua" pitchFamily="18" charset="0"/>
              </a:rPr>
              <a:t>TESTING</a:t>
            </a:r>
            <a:endParaRPr lang="en-US" altLang="en-US" sz="3800" b="1" dirty="0">
              <a:latin typeface="Book Antiqua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914400"/>
            <a:ext cx="7086600" cy="4555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1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2165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WORLD WAR TWO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581" y="974649"/>
            <a:ext cx="2890838" cy="5464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52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5237" name="TextBox 8"/>
          <p:cNvSpPr txBox="1">
            <a:spLocks noChangeArrowheads="1"/>
          </p:cNvSpPr>
          <p:nvPr/>
        </p:nvSpPr>
        <p:spPr bwMode="auto">
          <a:xfrm>
            <a:off x="273050" y="59975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Training CW Operators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912" y="307905"/>
            <a:ext cx="6643688" cy="5102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93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9333" name="TextBox 8"/>
          <p:cNvSpPr txBox="1">
            <a:spLocks noChangeArrowheads="1"/>
          </p:cNvSpPr>
          <p:nvPr/>
        </p:nvSpPr>
        <p:spPr bwMode="auto">
          <a:xfrm>
            <a:off x="273050" y="6073775"/>
            <a:ext cx="8016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200">
                <a:solidFill>
                  <a:schemeClr val="bg1"/>
                </a:solidFill>
                <a:latin typeface="Book Antiqua" pitchFamily="18" charset="0"/>
              </a:rPr>
              <a:t>OSCAR 1, First Amateur Satellite, 1961</a:t>
            </a:r>
          </a:p>
        </p:txBody>
      </p:sp>
      <p:sp>
        <p:nvSpPr>
          <p:cNvPr id="99334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ORBITING SATELLITE CARRYING AMATEUR RADIO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076" y="1447800"/>
            <a:ext cx="3055848" cy="4495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0357" name="TextBox 8"/>
          <p:cNvSpPr txBox="1">
            <a:spLocks noChangeArrowheads="1"/>
          </p:cNvSpPr>
          <p:nvPr/>
        </p:nvSpPr>
        <p:spPr bwMode="auto">
          <a:xfrm>
            <a:off x="273050" y="6096000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1962</a:t>
            </a:r>
          </a:p>
        </p:txBody>
      </p:sp>
      <p:sp>
        <p:nvSpPr>
          <p:cNvPr id="100358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OSCAR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820579"/>
            <a:ext cx="4133850" cy="5123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445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4453" name="TextBox 8"/>
          <p:cNvSpPr txBox="1">
            <a:spLocks noChangeArrowheads="1"/>
          </p:cNvSpPr>
          <p:nvPr/>
        </p:nvSpPr>
        <p:spPr bwMode="auto">
          <a:xfrm>
            <a:off x="273050" y="5997575"/>
            <a:ext cx="8261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 b="1">
                <a:solidFill>
                  <a:schemeClr val="bg1"/>
                </a:solidFill>
                <a:latin typeface="Book Antiqua" pitchFamily="18" charset="0"/>
              </a:rPr>
              <a:t>Novices &amp; Technicians Begin Operating; July 1951</a:t>
            </a:r>
          </a:p>
        </p:txBody>
      </p:sp>
      <p:sp>
        <p:nvSpPr>
          <p:cNvPr id="104454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NEW LICENSE CLASSES CREATED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521618"/>
            <a:ext cx="4936678" cy="3738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4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3429" name="TextBox 8"/>
          <p:cNvSpPr txBox="1">
            <a:spLocks noChangeArrowheads="1"/>
          </p:cNvSpPr>
          <p:nvPr/>
        </p:nvSpPr>
        <p:spPr bwMode="auto">
          <a:xfrm>
            <a:off x="273050" y="59975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1964</a:t>
            </a:r>
          </a:p>
        </p:txBody>
      </p:sp>
      <p:sp>
        <p:nvSpPr>
          <p:cNvPr id="103430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ARRL 50</a:t>
            </a:r>
            <a:r>
              <a:rPr lang="en-US" altLang="en-US" sz="3800" b="1" baseline="30000">
                <a:latin typeface="Book Antiqua" pitchFamily="18" charset="0"/>
              </a:rPr>
              <a:t>TH</a:t>
            </a:r>
            <a:r>
              <a:rPr lang="en-US" altLang="en-US" sz="3800" b="1">
                <a:latin typeface="Book Antiqua" pitchFamily="18" charset="0"/>
              </a:rPr>
              <a:t> ANNIVERSARY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974956"/>
            <a:ext cx="3288727" cy="5044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307975" y="6073775"/>
            <a:ext cx="7159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Proposed ARRL Relay Routes</a:t>
            </a:r>
          </a:p>
        </p:txBody>
      </p:sp>
      <p:sp>
        <p:nvSpPr>
          <p:cNvPr id="15366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THE CONCEPT OF THE LEAGUE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7730" y="880533"/>
            <a:ext cx="7281870" cy="4529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64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6501" name="TextBox 8"/>
          <p:cNvSpPr txBox="1">
            <a:spLocks noChangeArrowheads="1"/>
          </p:cNvSpPr>
          <p:nvPr/>
        </p:nvSpPr>
        <p:spPr bwMode="auto">
          <a:xfrm>
            <a:off x="273050" y="59975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Artist’s Conception</a:t>
            </a:r>
          </a:p>
        </p:txBody>
      </p:sp>
      <p:sp>
        <p:nvSpPr>
          <p:cNvPr id="106502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VIEW OF GROUNDS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842865"/>
            <a:ext cx="6781800" cy="4567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75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7525" name="TextBox 8"/>
          <p:cNvSpPr txBox="1">
            <a:spLocks noChangeArrowheads="1"/>
          </p:cNvSpPr>
          <p:nvPr/>
        </p:nvSpPr>
        <p:spPr bwMode="auto">
          <a:xfrm>
            <a:off x="273050" y="6019800"/>
            <a:ext cx="71612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600">
                <a:solidFill>
                  <a:schemeClr val="bg1"/>
                </a:solidFill>
                <a:latin typeface="Book Antiqua" pitchFamily="18" charset="0"/>
              </a:rPr>
              <a:t>Ground Breaking for HQ Building</a:t>
            </a:r>
          </a:p>
        </p:txBody>
      </p:sp>
      <p:sp>
        <p:nvSpPr>
          <p:cNvPr id="107526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NEWINGTON 1962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12" y="984148"/>
            <a:ext cx="6505575" cy="4407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85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8549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CONSTRUCTION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42975"/>
            <a:ext cx="6781800" cy="4532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95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9573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VIEW FROM MAIN STREET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04596"/>
            <a:ext cx="6705600" cy="4481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05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0597" name="TextBox 8"/>
          <p:cNvSpPr txBox="1">
            <a:spLocks noChangeArrowheads="1"/>
          </p:cNvSpPr>
          <p:nvPr/>
        </p:nvSpPr>
        <p:spPr bwMode="auto">
          <a:xfrm>
            <a:off x="273050" y="59975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Rhombic Visible</a:t>
            </a:r>
          </a:p>
        </p:txBody>
      </p:sp>
      <p:sp>
        <p:nvSpPr>
          <p:cNvPr id="110598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AERIAL VIEW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76300"/>
            <a:ext cx="6781800" cy="4567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57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5717" name="TextBox 8"/>
          <p:cNvSpPr txBox="1">
            <a:spLocks noChangeArrowheads="1"/>
          </p:cNvSpPr>
          <p:nvPr/>
        </p:nvSpPr>
        <p:spPr bwMode="auto">
          <a:xfrm>
            <a:off x="273050" y="59975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 dirty="0">
                <a:solidFill>
                  <a:schemeClr val="bg1"/>
                </a:solidFill>
                <a:latin typeface="Book Antiqua" pitchFamily="18" charset="0"/>
              </a:rPr>
              <a:t>First Amateur in Space, </a:t>
            </a:r>
            <a:r>
              <a:rPr lang="en-US" altLang="en-US" sz="4000" dirty="0" smtClean="0">
                <a:solidFill>
                  <a:schemeClr val="bg1"/>
                </a:solidFill>
                <a:latin typeface="Book Antiqua" pitchFamily="18" charset="0"/>
              </a:rPr>
              <a:t>1983</a:t>
            </a:r>
            <a:endParaRPr lang="en-US" altLang="en-US" sz="4000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15718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 dirty="0">
                <a:latin typeface="Book Antiqua" pitchFamily="18" charset="0"/>
              </a:rPr>
              <a:t>OWEN GARRETT </a:t>
            </a:r>
            <a:r>
              <a:rPr lang="en-US" altLang="en-US" sz="3800" b="1" dirty="0" smtClean="0">
                <a:latin typeface="Book Antiqua" pitchFamily="18" charset="0"/>
              </a:rPr>
              <a:t>W5LFL</a:t>
            </a:r>
            <a:endParaRPr lang="en-US" altLang="en-US" sz="3800" b="1" dirty="0">
              <a:latin typeface="Book Antiqua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309355"/>
            <a:ext cx="3391084" cy="4100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18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1862" name="TextBox 7"/>
          <p:cNvSpPr txBox="1">
            <a:spLocks noChangeArrowheads="1"/>
          </p:cNvSpPr>
          <p:nvPr/>
        </p:nvSpPr>
        <p:spPr bwMode="auto">
          <a:xfrm>
            <a:off x="0" y="76200"/>
            <a:ext cx="89916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500" b="1">
                <a:latin typeface="Book Antiqua" pitchFamily="18" charset="0"/>
              </a:rPr>
              <a:t>PROGRESSING TO THE CURRENT ERA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98158"/>
            <a:ext cx="6586553" cy="4435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39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3909" name="TextBox 7"/>
          <p:cNvSpPr txBox="1">
            <a:spLocks noChangeArrowheads="1"/>
          </p:cNvSpPr>
          <p:nvPr/>
        </p:nvSpPr>
        <p:spPr bwMode="auto">
          <a:xfrm>
            <a:off x="76200" y="76200"/>
            <a:ext cx="891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600" b="1">
                <a:latin typeface="Book Antiqua" pitchFamily="18" charset="0"/>
              </a:rPr>
              <a:t>RHOMBIC REPLACED BY YAGIS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110" y="990600"/>
            <a:ext cx="3573780" cy="533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49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4933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ANY BAND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802" y="835925"/>
            <a:ext cx="3886396" cy="5641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59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5957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ANY MODE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813179"/>
            <a:ext cx="3794760" cy="5663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389" name="TextBox 8"/>
          <p:cNvSpPr txBox="1">
            <a:spLocks noChangeArrowheads="1"/>
          </p:cNvSpPr>
          <p:nvPr/>
        </p:nvSpPr>
        <p:spPr bwMode="auto">
          <a:xfrm>
            <a:off x="273050" y="5951538"/>
            <a:ext cx="848995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800">
                <a:solidFill>
                  <a:schemeClr val="bg1"/>
                </a:solidFill>
                <a:latin typeface="Book Antiqua" pitchFamily="18" charset="0"/>
              </a:rPr>
              <a:t>The Uniting Membership Journal</a:t>
            </a:r>
          </a:p>
        </p:txBody>
      </p:sp>
      <p:sp>
        <p:nvSpPr>
          <p:cNvPr id="16390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FIRST ISSUE OF QST</a:t>
            </a:r>
          </a:p>
        </p:txBody>
      </p:sp>
      <p:pic>
        <p:nvPicPr>
          <p:cNvPr id="11" name="Picture 2" descr="QST_1st_edition_c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/>
          <a:stretch>
            <a:fillRect/>
          </a:stretch>
        </p:blipFill>
        <p:spPr bwMode="auto">
          <a:xfrm>
            <a:off x="2921000" y="876300"/>
            <a:ext cx="3194050" cy="461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697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6981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LOCAL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76" y="609600"/>
            <a:ext cx="3735324" cy="579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80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8005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DX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09600"/>
            <a:ext cx="3982403" cy="5921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10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1077" name="TextBox 8"/>
          <p:cNvSpPr txBox="1">
            <a:spLocks noChangeArrowheads="1"/>
          </p:cNvSpPr>
          <p:nvPr/>
        </p:nvSpPr>
        <p:spPr bwMode="auto">
          <a:xfrm>
            <a:off x="273050" y="59975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 dirty="0">
                <a:solidFill>
                  <a:schemeClr val="bg1"/>
                </a:solidFill>
                <a:latin typeface="Book Antiqua" pitchFamily="18" charset="0"/>
              </a:rPr>
              <a:t>Bill Owen, W1EES at Console</a:t>
            </a:r>
          </a:p>
        </p:txBody>
      </p:sp>
      <p:sp>
        <p:nvSpPr>
          <p:cNvPr id="131078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COLLINS S-LINE EQUIPMENT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181" y="976529"/>
            <a:ext cx="6246019" cy="4662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28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2885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UPDATED TRANSMITTERS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098680"/>
            <a:ext cx="6515100" cy="4387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20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2101" name="TextBox 8"/>
          <p:cNvSpPr txBox="1">
            <a:spLocks noChangeArrowheads="1"/>
          </p:cNvSpPr>
          <p:nvPr/>
        </p:nvSpPr>
        <p:spPr bwMode="auto">
          <a:xfrm>
            <a:off x="273050" y="59975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bg1"/>
                </a:solidFill>
                <a:latin typeface="Book Antiqua" pitchFamily="18" charset="0"/>
              </a:rPr>
              <a:t>With Transmitter Racks</a:t>
            </a:r>
          </a:p>
        </p:txBody>
      </p:sp>
      <p:sp>
        <p:nvSpPr>
          <p:cNvPr id="132102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COLLINS CONSOLE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90600"/>
            <a:ext cx="6515100" cy="4537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72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7221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 dirty="0">
                <a:latin typeface="Book Antiqua" pitchFamily="18" charset="0"/>
              </a:rPr>
              <a:t>CODE PRACTICE TAPE SET UP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43000"/>
            <a:ext cx="6541294" cy="443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7223" name="TextBox 8"/>
          <p:cNvSpPr txBox="1">
            <a:spLocks noChangeArrowheads="1"/>
          </p:cNvSpPr>
          <p:nvPr/>
        </p:nvSpPr>
        <p:spPr bwMode="auto">
          <a:xfrm>
            <a:off x="273050" y="5486401"/>
            <a:ext cx="71612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4000" dirty="0" smtClean="0">
                <a:solidFill>
                  <a:schemeClr val="bg1"/>
                </a:solidFill>
                <a:latin typeface="Book Antiqua" pitchFamily="18" charset="0"/>
              </a:rPr>
              <a:t>Chuck Bender, W1WPR </a:t>
            </a:r>
            <a:r>
              <a:rPr lang="en-US" altLang="en-US" sz="4000" dirty="0">
                <a:solidFill>
                  <a:schemeClr val="bg1"/>
                </a:solidFill>
                <a:latin typeface="Book Antiqua" pitchFamily="18" charset="0"/>
              </a:rPr>
              <a:t>Cutting Tape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82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8245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BULLETIN COMING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57968"/>
            <a:ext cx="6324600" cy="4404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8247" name="TextBox 8"/>
          <p:cNvSpPr txBox="1">
            <a:spLocks noChangeArrowheads="1"/>
          </p:cNvSpPr>
          <p:nvPr/>
        </p:nvSpPr>
        <p:spPr bwMode="auto">
          <a:xfrm>
            <a:off x="264085" y="5495366"/>
            <a:ext cx="71612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4000" dirty="0" smtClean="0">
                <a:solidFill>
                  <a:schemeClr val="bg1"/>
                </a:solidFill>
                <a:latin typeface="Book Antiqua" pitchFamily="18" charset="0"/>
              </a:rPr>
              <a:t>Bill Owen, W1EES </a:t>
            </a:r>
          </a:p>
          <a:p>
            <a:r>
              <a:rPr lang="en-US" altLang="en-US" sz="4000" dirty="0" smtClean="0">
                <a:solidFill>
                  <a:schemeClr val="bg1"/>
                </a:solidFill>
                <a:latin typeface="Book Antiqua" pitchFamily="18" charset="0"/>
              </a:rPr>
              <a:t>Sending Tape</a:t>
            </a:r>
            <a:endParaRPr lang="en-US" altLang="en-US" sz="4000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02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0293" name="TextBox 8"/>
          <p:cNvSpPr txBox="1">
            <a:spLocks noChangeArrowheads="1"/>
          </p:cNvSpPr>
          <p:nvPr/>
        </p:nvSpPr>
        <p:spPr bwMode="auto">
          <a:xfrm>
            <a:off x="273050" y="5997575"/>
            <a:ext cx="7161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 dirty="0">
                <a:solidFill>
                  <a:schemeClr val="bg1"/>
                </a:solidFill>
                <a:latin typeface="Book Antiqua" pitchFamily="18" charset="0"/>
              </a:rPr>
              <a:t>With Tape Player</a:t>
            </a:r>
          </a:p>
        </p:txBody>
      </p:sp>
      <p:sp>
        <p:nvSpPr>
          <p:cNvPr id="140294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 dirty="0">
                <a:latin typeface="Book Antiqua" pitchFamily="18" charset="0"/>
              </a:rPr>
              <a:t>OPERATING POSITION VIEW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28700"/>
            <a:ext cx="6858000" cy="4408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92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9269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1979 BULLETIN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90600"/>
            <a:ext cx="6462713" cy="4565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5791200"/>
            <a:ext cx="6400800" cy="838200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chemeClr val="bg1"/>
                </a:solidFill>
                <a:latin typeface="Book Antiqua" pitchFamily="18" charset="0"/>
              </a:rPr>
              <a:t>Keeping All Informed </a:t>
            </a:r>
            <a:r>
              <a:rPr lang="en-US" dirty="0" smtClean="0"/>
              <a:t>k</a:t>
            </a:r>
            <a:endParaRPr lang="en-US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249429" cy="731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22313" y="152400"/>
            <a:ext cx="7772400" cy="5616575"/>
          </a:xfrm>
        </p:spPr>
        <p:txBody>
          <a:bodyPr>
            <a:normAutofit/>
          </a:bodyPr>
          <a:lstStyle/>
          <a:p>
            <a:pPr algn="r"/>
            <a:r>
              <a:rPr lang="en-US" sz="3800" b="1" dirty="0" smtClean="0">
                <a:latin typeface="Book Antiqua" pitchFamily="18" charset="0"/>
              </a:rPr>
              <a:t>W1AW</a:t>
            </a:r>
            <a:r>
              <a:rPr lang="en-US" sz="4000" dirty="0" smtClean="0">
                <a:latin typeface="Book Antiqua" pitchFamily="18" charset="0"/>
              </a:rPr>
              <a:t> </a:t>
            </a:r>
            <a:r>
              <a:rPr lang="en-US" sz="4000" b="1" dirty="0" smtClean="0">
                <a:latin typeface="Book Antiqua" pitchFamily="18" charset="0"/>
              </a:rPr>
              <a:t>TODAY</a:t>
            </a:r>
            <a:endParaRPr lang="en-US" sz="4000" b="1" dirty="0">
              <a:latin typeface="Book Antiqua" pitchFamily="18" charset="0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 flipV="1">
            <a:off x="722313" y="6019800"/>
            <a:ext cx="7772400" cy="685800"/>
          </a:xfrm>
        </p:spPr>
        <p:txBody>
          <a:bodyPr/>
          <a:lstStyle/>
          <a:p>
            <a:r>
              <a:rPr lang="en-US" dirty="0" err="1" smtClean="0"/>
              <a:t>jV</a:t>
            </a:r>
            <a:endParaRPr lang="en-US" dirty="0"/>
          </a:p>
        </p:txBody>
      </p:sp>
      <p:pic>
        <p:nvPicPr>
          <p:cNvPr id="8" name="Picture 7" descr="W1AWCOL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71600" y="1066800"/>
            <a:ext cx="6421069" cy="44634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600200" y="5715000"/>
            <a:ext cx="617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Book Antiqua" pitchFamily="18" charset="0"/>
              </a:rPr>
              <a:t>Jack </a:t>
            </a:r>
            <a:r>
              <a:rPr lang="en-US" sz="3600" dirty="0" err="1" smtClean="0">
                <a:solidFill>
                  <a:schemeClr val="bg1"/>
                </a:solidFill>
                <a:latin typeface="Book Antiqua" pitchFamily="18" charset="0"/>
              </a:rPr>
              <a:t>Ciaccia</a:t>
            </a:r>
            <a:r>
              <a:rPr lang="en-US" sz="3600" dirty="0" smtClean="0">
                <a:solidFill>
                  <a:schemeClr val="bg1"/>
                </a:solidFill>
                <a:latin typeface="Book Antiqua" pitchFamily="18" charset="0"/>
              </a:rPr>
              <a:t>, WM0G Visiting</a:t>
            </a:r>
          </a:p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Book Antiqua" pitchFamily="18" charset="0"/>
              </a:rPr>
              <a:t>The Ultimate Radio Station  </a:t>
            </a:r>
            <a:endParaRPr lang="en-US" sz="3600" i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7" descr="Power Point Blue Blend  No Logo HORIZ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819400" y="1524000"/>
            <a:ext cx="4503738" cy="4200525"/>
            <a:chOff x="2286000" y="1524000"/>
            <a:chExt cx="4503182" cy="420121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8533" t="40266" b="2844"/>
            <a:stretch>
              <a:fillRect/>
            </a:stretch>
          </p:blipFill>
          <p:spPr bwMode="auto">
            <a:xfrm>
              <a:off x="2286000" y="1524000"/>
              <a:ext cx="4503182" cy="420121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39970" y="4469300"/>
              <a:ext cx="269842" cy="5334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06637" y="4545512"/>
              <a:ext cx="269842" cy="5334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52669" y="4621725"/>
              <a:ext cx="269842" cy="5334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12990" y="4572504"/>
              <a:ext cx="269842" cy="5334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82831" y="4496291"/>
              <a:ext cx="269842" cy="5334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68543" y="4636014"/>
              <a:ext cx="269842" cy="5334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70132" y="4589969"/>
              <a:ext cx="269842" cy="5334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6481" y="4648716"/>
              <a:ext cx="269842" cy="5334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25686" y="4648716"/>
              <a:ext cx="269842" cy="5334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3" name="Rectangle 2"/>
          <p:cNvSpPr/>
          <p:nvPr/>
        </p:nvSpPr>
        <p:spPr>
          <a:xfrm rot="20591876">
            <a:off x="-21721" y="838703"/>
            <a:ext cx="9144001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spc="-100" dirty="0">
                <a:solidFill>
                  <a:schemeClr val="bg1"/>
                </a:solidFill>
                <a:latin typeface="Brush Script MT" panose="03060802040406070304" pitchFamily="66" charset="0"/>
                <a:ea typeface="Verdana" panose="020B0604030504040204" pitchFamily="34" charset="0"/>
                <a:cs typeface="Arial" panose="020B0604020202020204" pitchFamily="34" charset="0"/>
              </a:rPr>
              <a:t>Happy 100</a:t>
            </a:r>
            <a:r>
              <a:rPr lang="en-US" sz="7200" b="1" spc="-100" baseline="30000" dirty="0">
                <a:solidFill>
                  <a:schemeClr val="bg1"/>
                </a:solidFill>
                <a:latin typeface="Brush Script MT" panose="03060802040406070304" pitchFamily="66" charset="0"/>
                <a:ea typeface="Verdana" panose="020B0604030504040204" pitchFamily="34" charset="0"/>
                <a:cs typeface="Arial" panose="020B0604020202020204" pitchFamily="34" charset="0"/>
              </a:rPr>
              <a:t>th</a:t>
            </a:r>
            <a:r>
              <a:rPr lang="en-US" sz="7200" b="1" spc="-100" dirty="0">
                <a:solidFill>
                  <a:schemeClr val="bg1"/>
                </a:solidFill>
                <a:latin typeface="Brush Script MT" panose="03060802040406070304" pitchFamily="66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7200" b="1" spc="-100" dirty="0" smtClean="0">
                <a:solidFill>
                  <a:schemeClr val="bg1"/>
                </a:solidFill>
                <a:latin typeface="Brush Script MT" panose="03060802040406070304" pitchFamily="66" charset="0"/>
                <a:ea typeface="Verdana" panose="020B0604030504040204" pitchFamily="34" charset="0"/>
                <a:cs typeface="Arial" panose="020B0604020202020204" pitchFamily="34" charset="0"/>
              </a:rPr>
              <a:t>Birthday </a:t>
            </a:r>
            <a:r>
              <a:rPr lang="en-US" sz="7200" b="1" spc="-100" dirty="0" smtClean="0">
                <a:solidFill>
                  <a:schemeClr val="bg1"/>
                </a:solidFill>
                <a:latin typeface="Algerian" pitchFamily="82" charset="0"/>
                <a:ea typeface="Verdana" panose="020B0604030504040204" pitchFamily="34" charset="0"/>
                <a:cs typeface="Arial" panose="020B0604020202020204" pitchFamily="34" charset="0"/>
              </a:rPr>
              <a:t>QST</a:t>
            </a:r>
            <a:r>
              <a:rPr lang="en-US" sz="7200" b="1" spc="-100" dirty="0" smtClean="0">
                <a:solidFill>
                  <a:schemeClr val="bg1"/>
                </a:solidFill>
                <a:latin typeface="Brush Script MT" panose="03060802040406070304" pitchFamily="66" charset="0"/>
                <a:ea typeface="Verdana" panose="020B0604030504040204" pitchFamily="34" charset="0"/>
                <a:cs typeface="Arial" panose="020B0604020202020204" pitchFamily="34" charset="0"/>
              </a:rPr>
              <a:t>!</a:t>
            </a:r>
            <a:endParaRPr lang="en-US" sz="7200" b="1" spc="-100" dirty="0">
              <a:solidFill>
                <a:schemeClr val="bg1"/>
              </a:solidFill>
              <a:latin typeface="Brush Script MT" panose="03060802040406070304" pitchFamily="66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22313" y="152400"/>
            <a:ext cx="7772400" cy="5616575"/>
          </a:xfrm>
        </p:spPr>
        <p:txBody>
          <a:bodyPr>
            <a:normAutofit/>
          </a:bodyPr>
          <a:lstStyle/>
          <a:p>
            <a:pPr algn="r"/>
            <a:r>
              <a:rPr lang="en-US" sz="3800" b="1" dirty="0" smtClean="0">
                <a:latin typeface="Book Antiqua" pitchFamily="18" charset="0"/>
              </a:rPr>
              <a:t>W1AW</a:t>
            </a:r>
            <a:r>
              <a:rPr lang="en-US" sz="4000" dirty="0" smtClean="0">
                <a:latin typeface="Book Antiqua" pitchFamily="18" charset="0"/>
              </a:rPr>
              <a:t> </a:t>
            </a:r>
            <a:r>
              <a:rPr lang="en-US" sz="4000" b="1" dirty="0" smtClean="0">
                <a:latin typeface="Book Antiqua" pitchFamily="18" charset="0"/>
              </a:rPr>
              <a:t>TODAY</a:t>
            </a:r>
            <a:endParaRPr lang="en-US" sz="4000" b="1" dirty="0">
              <a:latin typeface="Book Antiqua" pitchFamily="18" charset="0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 flipV="1">
            <a:off x="722313" y="6019800"/>
            <a:ext cx="7772400" cy="685800"/>
          </a:xfrm>
        </p:spPr>
        <p:txBody>
          <a:bodyPr/>
          <a:lstStyle/>
          <a:p>
            <a:r>
              <a:rPr lang="en-US" dirty="0" smtClean="0"/>
              <a:t>j</a:t>
            </a:r>
            <a:endParaRPr lang="en-US" dirty="0"/>
          </a:p>
        </p:txBody>
      </p:sp>
      <p:pic>
        <p:nvPicPr>
          <p:cNvPr id="10" name="Picture 9" descr="Station Manager Joe Carcia, Nj1Q at Main Operating Console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9200" y="838200"/>
            <a:ext cx="6449659" cy="4744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1219200" y="5638800"/>
            <a:ext cx="69717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Book Antiqua" pitchFamily="18" charset="0"/>
              </a:rPr>
              <a:t>Station</a:t>
            </a:r>
            <a:r>
              <a:rPr lang="en-US" sz="3600" dirty="0" smtClean="0">
                <a:solidFill>
                  <a:schemeClr val="bg1"/>
                </a:solidFill>
                <a:latin typeface="Book Antiqua" pitchFamily="18" charset="0"/>
              </a:rPr>
              <a:t> Manager Joe </a:t>
            </a:r>
            <a:r>
              <a:rPr lang="en-US" sz="3600" dirty="0" err="1" smtClean="0">
                <a:solidFill>
                  <a:schemeClr val="bg1"/>
                </a:solidFill>
                <a:latin typeface="Book Antiqua" pitchFamily="18" charset="0"/>
              </a:rPr>
              <a:t>Carcia</a:t>
            </a:r>
            <a:r>
              <a:rPr lang="en-US" sz="3600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Book Antiqua" pitchFamily="18" charset="0"/>
              </a:rPr>
              <a:t>NJ1Q At Main Control Console</a:t>
            </a:r>
            <a:endParaRPr lang="en-US" sz="3600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3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09600" y="304800"/>
            <a:ext cx="7772400" cy="838200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 smtClean="0">
                <a:latin typeface="Book Antiqua" pitchFamily="18" charset="0"/>
              </a:rPr>
              <a:t>W1AW TODAY</a:t>
            </a:r>
            <a:endParaRPr lang="en-US" sz="4000" b="1" dirty="0">
              <a:latin typeface="Book Antiqua" pitchFamily="18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371600" y="5410200"/>
            <a:ext cx="6400800" cy="14478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latin typeface="Book Antiqua" pitchFamily="18" charset="0"/>
              </a:rPr>
              <a:t>Studio One: Mike Corey</a:t>
            </a:r>
            <a:r>
              <a:rPr lang="en-US" sz="4000" smtClean="0">
                <a:solidFill>
                  <a:schemeClr val="bg1">
                    <a:lumMod val="95000"/>
                  </a:schemeClr>
                </a:solidFill>
                <a:latin typeface="Book Antiqua" pitchFamily="18" charset="0"/>
              </a:rPr>
              <a:t>, KI1U </a:t>
            </a: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latin typeface="Book Antiqua" pitchFamily="18" charset="0"/>
              </a:rPr>
              <a:t>at Contest Station </a:t>
            </a:r>
            <a:endParaRPr lang="en-US" sz="4000" dirty="0">
              <a:solidFill>
                <a:schemeClr val="bg1">
                  <a:lumMod val="9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9" name="Picture 8" descr="Mike at W1AW Studio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1066799"/>
            <a:ext cx="6446520" cy="4304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3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86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864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-152399"/>
            <a:ext cx="7772400" cy="914399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 smtClean="0">
                <a:latin typeface="Book Antiqua" pitchFamily="18" charset="0"/>
              </a:rPr>
              <a:t>W1AW TODAY</a:t>
            </a:r>
            <a:endParaRPr lang="en-US" sz="4000" b="1" dirty="0">
              <a:latin typeface="Book Antiqua" pitchFamily="18" charset="0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066800" y="5410200"/>
            <a:ext cx="6400800" cy="14478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chemeClr val="bg1"/>
                </a:solidFill>
                <a:latin typeface="Book Antiqua" pitchFamily="18" charset="0"/>
              </a:rPr>
              <a:t>Studio Two: APRS, Packet, and Satellite Stations</a:t>
            </a:r>
          </a:p>
          <a:p>
            <a:pPr algn="l"/>
            <a:endParaRPr lang="en-US" sz="4000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3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RJS_PHOTOGRAPHY-32 Studio Three - FT5000 TF59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800" y="685800"/>
            <a:ext cx="7086600" cy="472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-152399"/>
            <a:ext cx="7772400" cy="1066799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 smtClean="0">
                <a:latin typeface="Book Antiqua" pitchFamily="18" charset="0"/>
              </a:rPr>
              <a:t>W1AW TODAY</a:t>
            </a:r>
            <a:endParaRPr lang="en-US" sz="4000" b="1" dirty="0">
              <a:latin typeface="Book Antiqua" pitchFamily="18" charset="0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5638800"/>
            <a:ext cx="6400800" cy="121920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z="4000" dirty="0" smtClean="0">
                <a:solidFill>
                  <a:schemeClr val="bg1"/>
                </a:solidFill>
                <a:latin typeface="Book Antiqua" pitchFamily="18" charset="0"/>
              </a:rPr>
              <a:t>Studio Three: Three Transceivers with 	Amplifiers</a:t>
            </a:r>
            <a:endParaRPr lang="en-US" sz="4000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3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-152399"/>
            <a:ext cx="7772400" cy="1066799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 smtClean="0">
                <a:latin typeface="Book Antiqua" pitchFamily="18" charset="0"/>
              </a:rPr>
              <a:t>W1AW TODAY</a:t>
            </a:r>
            <a:endParaRPr lang="en-US" sz="4000" b="1" dirty="0">
              <a:latin typeface="Book Antiqua" pitchFamily="18" charset="0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5638800"/>
            <a:ext cx="6400800" cy="12192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4000" dirty="0" smtClean="0">
                <a:solidFill>
                  <a:schemeClr val="bg1"/>
                </a:solidFill>
                <a:latin typeface="Book Antiqua" pitchFamily="18" charset="0"/>
              </a:rPr>
              <a:t>Principal Broadcast Equipment</a:t>
            </a:r>
            <a:endParaRPr lang="en-US" sz="4000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0" name="Picture 9" descr="RJS_PHOTOGRAPHY-27 Main broadcast equipment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0600" y="609600"/>
            <a:ext cx="7315200" cy="4881677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3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3365" name="TextBox 7"/>
          <p:cNvSpPr txBox="1">
            <a:spLocks noChangeArrowheads="1"/>
          </p:cNvSpPr>
          <p:nvPr/>
        </p:nvSpPr>
        <p:spPr bwMode="auto">
          <a:xfrm>
            <a:off x="381000" y="762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3800" b="1">
                <a:latin typeface="Book Antiqua" pitchFamily="18" charset="0"/>
              </a:rPr>
              <a:t>THANKS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19200"/>
            <a:ext cx="6019800" cy="4050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43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:\Diane's Projects\Job #193 Powerpoint Blend for Harold\ARRL-Centennial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850" y="5410200"/>
            <a:ext cx="1708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4389" name="TextBox 8"/>
          <p:cNvSpPr txBox="1">
            <a:spLocks noChangeArrowheads="1"/>
          </p:cNvSpPr>
          <p:nvPr/>
        </p:nvSpPr>
        <p:spPr bwMode="auto">
          <a:xfrm>
            <a:off x="304800" y="2825750"/>
            <a:ext cx="8458200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700" b="1" i="1" dirty="0">
                <a:solidFill>
                  <a:schemeClr val="bg1"/>
                </a:solidFill>
                <a:latin typeface="Book Antiqua" pitchFamily="18" charset="0"/>
              </a:rPr>
              <a:t>Advised By:</a:t>
            </a:r>
            <a:br>
              <a:rPr lang="en-US" altLang="en-US" sz="3700" b="1" i="1" dirty="0">
                <a:solidFill>
                  <a:schemeClr val="bg1"/>
                </a:solidFill>
                <a:latin typeface="Book Antiqua" pitchFamily="18" charset="0"/>
              </a:rPr>
            </a:br>
            <a:r>
              <a:rPr lang="en-US" altLang="en-US" sz="3700" b="1" i="1" dirty="0">
                <a:solidFill>
                  <a:schemeClr val="bg1"/>
                </a:solidFill>
                <a:latin typeface="Book Antiqua" pitchFamily="18" charset="0"/>
              </a:rPr>
              <a:t>Bob Allison, WB1GCM</a:t>
            </a:r>
            <a:br>
              <a:rPr lang="en-US" altLang="en-US" sz="3700" b="1" i="1" dirty="0">
                <a:solidFill>
                  <a:schemeClr val="bg1"/>
                </a:solidFill>
                <a:latin typeface="Book Antiqua" pitchFamily="18" charset="0"/>
              </a:rPr>
            </a:br>
            <a:r>
              <a:rPr lang="en-US" altLang="en-US" sz="3700" b="1" i="1" dirty="0">
                <a:solidFill>
                  <a:schemeClr val="bg1"/>
                </a:solidFill>
                <a:latin typeface="Book Antiqua" pitchFamily="18" charset="0"/>
              </a:rPr>
              <a:t>Jonathan Allen, </a:t>
            </a:r>
            <a:r>
              <a:rPr lang="en-US" altLang="en-US" sz="3700" b="1" i="1" dirty="0" smtClean="0">
                <a:solidFill>
                  <a:schemeClr val="bg1"/>
                </a:solidFill>
                <a:latin typeface="Book Antiqua" pitchFamily="18" charset="0"/>
              </a:rPr>
              <a:t>K2KKH</a:t>
            </a:r>
            <a:br>
              <a:rPr lang="en-US" altLang="en-US" sz="3700" b="1" i="1" dirty="0" smtClean="0">
                <a:solidFill>
                  <a:schemeClr val="bg1"/>
                </a:solidFill>
                <a:latin typeface="Book Antiqua" pitchFamily="18" charset="0"/>
              </a:rPr>
            </a:br>
            <a:r>
              <a:rPr lang="en-US" altLang="en-US" sz="3700" b="1" i="1" dirty="0" smtClean="0">
                <a:solidFill>
                  <a:schemeClr val="bg1"/>
                </a:solidFill>
                <a:latin typeface="Book Antiqua" pitchFamily="18" charset="0"/>
              </a:rPr>
              <a:t>Joe </a:t>
            </a:r>
            <a:r>
              <a:rPr lang="en-US" altLang="en-US" sz="3700" b="1" i="1" dirty="0" err="1" smtClean="0">
                <a:solidFill>
                  <a:schemeClr val="bg1"/>
                </a:solidFill>
                <a:latin typeface="Book Antiqua" pitchFamily="18" charset="0"/>
              </a:rPr>
              <a:t>Carcia</a:t>
            </a:r>
            <a:r>
              <a:rPr lang="en-US" altLang="en-US" sz="3700" b="1" i="1" dirty="0" smtClean="0">
                <a:solidFill>
                  <a:schemeClr val="bg1"/>
                </a:solidFill>
                <a:latin typeface="Book Antiqua" pitchFamily="18" charset="0"/>
              </a:rPr>
              <a:t>, NJ1Q</a:t>
            </a:r>
          </a:p>
          <a:p>
            <a:endParaRPr lang="en-US" altLang="en-US" sz="4000" b="1" i="1" dirty="0" smtClean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44390" name="TextBox 7"/>
          <p:cNvSpPr txBox="1">
            <a:spLocks noChangeArrowheads="1"/>
          </p:cNvSpPr>
          <p:nvPr/>
        </p:nvSpPr>
        <p:spPr bwMode="auto">
          <a:xfrm>
            <a:off x="152400" y="685800"/>
            <a:ext cx="890428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4500" b="1">
                <a:latin typeface="Book Antiqua" pitchFamily="18" charset="0"/>
              </a:rPr>
              <a:t>CREATED BY:</a:t>
            </a:r>
            <a:br>
              <a:rPr lang="en-US" altLang="en-US" sz="4500" b="1">
                <a:latin typeface="Book Antiqua" pitchFamily="18" charset="0"/>
              </a:rPr>
            </a:br>
            <a:r>
              <a:rPr lang="en-US" altLang="en-US" sz="4500" b="1">
                <a:latin typeface="Book Antiqua" pitchFamily="18" charset="0"/>
              </a:rPr>
              <a:t>MICHAEL MARINARO, WN1M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5410200"/>
            <a:ext cx="6477000" cy="381000"/>
          </a:xfrm>
        </p:spPr>
        <p:txBody>
          <a:bodyPr>
            <a:normAutofit fontScale="47500" lnSpcReduction="2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THE ARRL BOARD OF DIRECTORS – HISTORICAL COMMITTEE</a:t>
            </a:r>
            <a:endParaRPr lang="en-US" b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4531</TotalTime>
  <Words>563</Words>
  <Application>Microsoft Office PowerPoint</Application>
  <PresentationFormat>On-screen Show (4:3)</PresentationFormat>
  <Paragraphs>169</Paragraphs>
  <Slides>96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7" baseType="lpstr">
      <vt:lpstr>Office Theme</vt:lpstr>
      <vt:lpstr>THE HQ HISTORICAL COMMITTEE TEAM PRESENT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W1AW TODAY</vt:lpstr>
      <vt:lpstr>W1AW TODAY</vt:lpstr>
      <vt:lpstr>W1AW TODAY</vt:lpstr>
      <vt:lpstr>W1AW TODAY</vt:lpstr>
      <vt:lpstr>W1AW TODAY</vt:lpstr>
      <vt:lpstr>W1AW TODAY</vt:lpstr>
      <vt:lpstr>Slide 95</vt:lpstr>
      <vt:lpstr>Slide 96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MIKEY</dc:creator>
  <cp:lastModifiedBy>MIKEY</cp:lastModifiedBy>
  <cp:revision>28</cp:revision>
  <dcterms:created xsi:type="dcterms:W3CDTF">2015-02-27T15:38:24Z</dcterms:created>
  <dcterms:modified xsi:type="dcterms:W3CDTF">2017-05-12T13:54:45Z</dcterms:modified>
</cp:coreProperties>
</file>